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7" r:id="rId3"/>
    <p:sldId id="257" r:id="rId4"/>
    <p:sldId id="258" r:id="rId5"/>
    <p:sldId id="272" r:id="rId6"/>
    <p:sldId id="265" r:id="rId7"/>
    <p:sldId id="259" r:id="rId8"/>
    <p:sldId id="264" r:id="rId9"/>
    <p:sldId id="262" r:id="rId10"/>
    <p:sldId id="268" r:id="rId11"/>
    <p:sldId id="263" r:id="rId12"/>
    <p:sldId id="273" r:id="rId13"/>
    <p:sldId id="274" r:id="rId14"/>
    <p:sldId id="269" r:id="rId15"/>
    <p:sldId id="270"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457" autoAdjust="0"/>
    <p:restoredTop sz="94660"/>
  </p:normalViewPr>
  <p:slideViewPr>
    <p:cSldViewPr snapToGrid="0" snapToObjects="1">
      <p:cViewPr varScale="1">
        <p:scale>
          <a:sx n="78" d="100"/>
          <a:sy n="78" d="100"/>
        </p:scale>
        <p:origin x="-1728"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4CEA1B4-ED59-0E4C-9259-CF376D543F0C}" type="slidenum">
              <a:rPr lang="en-US" smtClean="0"/>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E833F09-DFFF-574D-801D-2E8F995074C1}" type="datetimeFigureOut">
              <a:rPr lang="en-US" smtClean="0"/>
              <a:t>7/26/10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33F09-DFFF-574D-801D-2E8F995074C1}" type="datetimeFigureOut">
              <a:rPr lang="en-US" smtClean="0"/>
              <a:t>7/26/10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33F09-DFFF-574D-801D-2E8F995074C1}" type="datetimeFigureOut">
              <a:rPr lang="en-US" smtClean="0"/>
              <a:t>7/26/10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CEA1B4-ED59-0E4C-9259-CF376D543F0C}" type="slidenum">
              <a:rPr lang="en-US" smtClean="0"/>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E833F09-DFFF-574D-801D-2E8F995074C1}" type="datetimeFigureOut">
              <a:rPr lang="en-US" smtClean="0"/>
              <a:t>7/26/10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833F09-DFFF-574D-801D-2E8F995074C1}" type="datetimeFigureOut">
              <a:rPr lang="en-US" smtClean="0"/>
              <a:t>7/26/10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D4CEA1B4-ED59-0E4C-9259-CF376D543F0C}" type="slidenum">
              <a:rPr lang="en-US" smtClean="0"/>
              <a:t>‹#›</a:t>
            </a:fld>
            <a:endParaRPr lang="en-US" dirty="0"/>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E833F09-DFFF-574D-801D-2E8F995074C1}" type="datetimeFigureOut">
              <a:rPr lang="en-US" smtClean="0"/>
              <a:t>7/26/10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CEA1B4-ED59-0E4C-9259-CF376D543F0C}" type="slidenum">
              <a:rPr lang="en-US" smtClean="0"/>
              <a:t>‹#›</a:t>
            </a:fld>
            <a:endParaRPr lang="en-US" dirty="0"/>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E833F09-DFFF-574D-801D-2E8F995074C1}" type="datetimeFigureOut">
              <a:rPr lang="en-US" smtClean="0"/>
              <a:t>7/26/10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CEA1B4-ED59-0E4C-9259-CF376D543F0C}" type="slidenum">
              <a:rPr lang="en-US" smtClean="0"/>
              <a:t>‹#›</a:t>
            </a:fld>
            <a:endParaRPr lang="en-US" dirty="0"/>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E833F09-DFFF-574D-801D-2E8F995074C1}" type="datetimeFigureOut">
              <a:rPr lang="en-US" smtClean="0"/>
              <a:t>7/26/10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CEA1B4-ED59-0E4C-9259-CF376D543F0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9E833F09-DFFF-574D-801D-2E8F995074C1}" type="datetimeFigureOut">
              <a:rPr lang="en-US" smtClean="0"/>
              <a:t>7/26/10</a:t>
            </a:fld>
            <a:endParaRPr lang="en-US" dirty="0"/>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dirty="0"/>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D4CEA1B4-ED59-0E4C-9259-CF376D543F0C}" type="slidenum">
              <a:rPr lang="en-US" smtClean="0"/>
              <a:t>‹#›</a:t>
            </a:fld>
            <a:endParaRPr lang="en-US" dirty="0"/>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ta.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rentinvolvementmatters.or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cpie.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michigan.gov/mde" TargetMode="External"/><Relationship Id="rId4" Type="http://schemas.openxmlformats.org/officeDocument/2006/relationships/hyperlink" Target="http://www.eslteachersboard.com" TargetMode="External"/><Relationship Id="rId5" Type="http://schemas.openxmlformats.org/officeDocument/2006/relationships/hyperlink" Target="http://educationworld.com" TargetMode="External"/><Relationship Id="rId6" Type="http://schemas.openxmlformats.org/officeDocument/2006/relationships/hyperlink" Target="http://www.parenting-ed.org" TargetMode="External"/><Relationship Id="rId1" Type="http://schemas.openxmlformats.org/officeDocument/2006/relationships/slideLayout" Target="../slideLayouts/slideLayout2.xml"/><Relationship Id="rId2" Type="http://schemas.openxmlformats.org/officeDocument/2006/relationships/hyperlink" Target="http://www.childtrendsdatabank.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Behavior Prevention with Positive Home to School Connections</a:t>
            </a:r>
            <a:endParaRPr lang="en-US" sz="4000" dirty="0"/>
          </a:p>
        </p:txBody>
      </p:sp>
      <p:sp>
        <p:nvSpPr>
          <p:cNvPr id="3" name="Subtitle 2"/>
          <p:cNvSpPr>
            <a:spLocks noGrp="1"/>
          </p:cNvSpPr>
          <p:nvPr>
            <p:ph type="subTitle" idx="1"/>
          </p:nvPr>
        </p:nvSpPr>
        <p:spPr/>
        <p:txBody>
          <a:bodyPr/>
          <a:lstStyle/>
          <a:p>
            <a:r>
              <a:rPr lang="en-US" dirty="0" smtClean="0"/>
              <a:t>By Emily A. </a:t>
            </a:r>
            <a:r>
              <a:rPr lang="en-US" dirty="0" smtClean="0"/>
              <a:t>Dalgleish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and  Implications</a:t>
            </a:r>
            <a:endParaRPr lang="en-US" dirty="0"/>
          </a:p>
        </p:txBody>
      </p:sp>
      <p:sp>
        <p:nvSpPr>
          <p:cNvPr id="3" name="Content Placeholder 2"/>
          <p:cNvSpPr>
            <a:spLocks noGrp="1"/>
          </p:cNvSpPr>
          <p:nvPr>
            <p:ph idx="1"/>
          </p:nvPr>
        </p:nvSpPr>
        <p:spPr/>
        <p:txBody>
          <a:bodyPr/>
          <a:lstStyle/>
          <a:p>
            <a:r>
              <a:rPr lang="en-US" dirty="0" smtClean="0"/>
              <a:t>The Center for Effective Parenting recommends that parents:</a:t>
            </a:r>
          </a:p>
          <a:p>
            <a:pPr lvl="1"/>
            <a:r>
              <a:rPr lang="en-US" dirty="0" smtClean="0"/>
              <a:t>Be a partner with the teacher</a:t>
            </a:r>
          </a:p>
          <a:p>
            <a:pPr lvl="1"/>
            <a:r>
              <a:rPr lang="en-US" dirty="0" smtClean="0"/>
              <a:t>Get comfortable with the school and with the teacher</a:t>
            </a:r>
          </a:p>
          <a:p>
            <a:pPr lvl="1"/>
            <a:r>
              <a:rPr lang="en-US" dirty="0" smtClean="0"/>
              <a:t>Feel free to make the first contact with the teacher</a:t>
            </a:r>
          </a:p>
          <a:p>
            <a:pPr lvl="1"/>
            <a:r>
              <a:rPr lang="en-US" dirty="0" smtClean="0"/>
              <a:t>Communicate early and often with the teacher</a:t>
            </a:r>
          </a:p>
          <a:p>
            <a:pPr lvl="1"/>
            <a:r>
              <a:rPr lang="en-US" dirty="0" smtClean="0"/>
              <a:t>Follow through with commitments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a:buNone/>
            </a:pPr>
            <a:r>
              <a:rPr lang="en-US" u="sng" dirty="0" smtClean="0"/>
              <a:t>National Parent Teacher Association</a:t>
            </a:r>
          </a:p>
          <a:p>
            <a:pPr>
              <a:buNone/>
            </a:pPr>
            <a:r>
              <a:rPr lang="en-US" dirty="0" smtClean="0"/>
              <a:t>National PTA Headquarters</a:t>
            </a:r>
          </a:p>
          <a:p>
            <a:pPr>
              <a:buNone/>
            </a:pPr>
            <a:r>
              <a:rPr lang="en-US" dirty="0" smtClean="0"/>
              <a:t>1250 N. Pitt Street</a:t>
            </a:r>
          </a:p>
          <a:p>
            <a:pPr>
              <a:buNone/>
            </a:pPr>
            <a:r>
              <a:rPr lang="en-US" dirty="0" smtClean="0"/>
              <a:t>Alexandria, VA 22314</a:t>
            </a:r>
          </a:p>
          <a:p>
            <a:pPr>
              <a:buNone/>
            </a:pPr>
            <a:r>
              <a:rPr lang="en-US" dirty="0" smtClean="0"/>
              <a:t>1-800-307-4782</a:t>
            </a:r>
          </a:p>
          <a:p>
            <a:pPr>
              <a:buNone/>
            </a:pPr>
            <a:r>
              <a:rPr lang="en-US" dirty="0" smtClean="0">
                <a:hlinkClick r:id="rId2"/>
              </a:rPr>
              <a:t>http://www.pta.org</a:t>
            </a:r>
            <a:r>
              <a:rPr lang="en-US" dirty="0" smtClean="0"/>
              <a: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buNone/>
            </a:pPr>
            <a:r>
              <a:rPr lang="en-US" u="sng" dirty="0" smtClean="0"/>
              <a:t>Parent Involvement Matters</a:t>
            </a:r>
          </a:p>
          <a:p>
            <a:pPr>
              <a:buNone/>
            </a:pPr>
            <a:r>
              <a:rPr lang="en-US" dirty="0" smtClean="0"/>
              <a:t>National </a:t>
            </a:r>
            <a:r>
              <a:rPr lang="en-US" dirty="0" smtClean="0"/>
              <a:t>ParentNet</a:t>
            </a:r>
            <a:r>
              <a:rPr lang="en-US" dirty="0" smtClean="0"/>
              <a:t> Association</a:t>
            </a:r>
          </a:p>
          <a:p>
            <a:pPr>
              <a:buNone/>
            </a:pPr>
            <a:r>
              <a:rPr lang="en-US" dirty="0" smtClean="0"/>
              <a:t>P.O. Box 11609</a:t>
            </a:r>
          </a:p>
          <a:p>
            <a:pPr>
              <a:buNone/>
            </a:pPr>
            <a:r>
              <a:rPr lang="en-US" dirty="0" smtClean="0"/>
              <a:t>Bainbridge Island, WA 98110</a:t>
            </a:r>
          </a:p>
          <a:p>
            <a:pPr>
              <a:buNone/>
            </a:pPr>
            <a:r>
              <a:rPr lang="en-US" dirty="0" smtClean="0"/>
              <a:t>1-866-770-4750</a:t>
            </a:r>
          </a:p>
          <a:p>
            <a:pPr>
              <a:buNone/>
            </a:pPr>
            <a:r>
              <a:rPr lang="en-US" dirty="0" smtClean="0">
                <a:hlinkClick r:id="rId2"/>
              </a:rPr>
              <a:t>http://www.parentinvolvementmatters.org</a:t>
            </a: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a:buNone/>
            </a:pPr>
            <a:r>
              <a:rPr lang="en-US" u="sng" dirty="0" smtClean="0"/>
              <a:t>National Coalition for Parent Involvement in Education (NCPIE)</a:t>
            </a:r>
          </a:p>
          <a:p>
            <a:pPr>
              <a:buNone/>
            </a:pPr>
            <a:r>
              <a:rPr lang="en-US" dirty="0" smtClean="0"/>
              <a:t>Sue, Ferguson, Chair</a:t>
            </a:r>
          </a:p>
          <a:p>
            <a:pPr>
              <a:buNone/>
            </a:pPr>
            <a:r>
              <a:rPr lang="en-US" dirty="0" smtClean="0"/>
              <a:t>1201 16</a:t>
            </a:r>
            <a:r>
              <a:rPr lang="en-US" baseline="30000" dirty="0" smtClean="0"/>
              <a:t>th</a:t>
            </a:r>
            <a:r>
              <a:rPr lang="en-US" dirty="0" smtClean="0"/>
              <a:t> Street NW</a:t>
            </a:r>
          </a:p>
          <a:p>
            <a:pPr>
              <a:buNone/>
            </a:pPr>
            <a:r>
              <a:rPr lang="en-US" dirty="0" smtClean="0"/>
              <a:t>Suite 317 Washington, DC 20036</a:t>
            </a:r>
          </a:p>
          <a:p>
            <a:pPr>
              <a:buNone/>
            </a:pPr>
            <a:r>
              <a:rPr lang="en-US" dirty="0" smtClean="0"/>
              <a:t>(202) 822-7312</a:t>
            </a:r>
          </a:p>
          <a:p>
            <a:pPr>
              <a:buNone/>
            </a:pPr>
            <a:r>
              <a:rPr lang="en-US" dirty="0" smtClean="0">
                <a:hlinkClick r:id="rId2"/>
              </a:rPr>
              <a:t>http://www.ncpie.org</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(2010) </a:t>
            </a:r>
            <a:r>
              <a:rPr lang="en-US" i="1" dirty="0" smtClean="0"/>
              <a:t>Child Trends Data Bank. </a:t>
            </a:r>
            <a:r>
              <a:rPr lang="en-US" dirty="0" smtClean="0"/>
              <a:t>Retrieved July 23, 2010, from </a:t>
            </a:r>
            <a:r>
              <a:rPr lang="en-US" dirty="0" smtClean="0">
                <a:hlinkClick r:id="rId2"/>
              </a:rPr>
              <a:t>http://www.childtrendsdatabank.org</a:t>
            </a:r>
            <a:endParaRPr lang="en-US" dirty="0" smtClean="0"/>
          </a:p>
          <a:p>
            <a:pPr>
              <a:buNone/>
            </a:pPr>
            <a:r>
              <a:rPr lang="en-US" dirty="0" smtClean="0"/>
              <a:t>(2010) </a:t>
            </a:r>
            <a:r>
              <a:rPr lang="en-US" i="1" dirty="0" smtClean="0"/>
              <a:t>Michigan Department of Education. </a:t>
            </a:r>
            <a:r>
              <a:rPr lang="en-US" dirty="0" smtClean="0"/>
              <a:t>Retrieved July 23, 2010, from </a:t>
            </a:r>
            <a:r>
              <a:rPr lang="en-US" dirty="0" smtClean="0">
                <a:hlinkClick r:id="rId3"/>
              </a:rPr>
              <a:t>http://www.michigan.gov/mde</a:t>
            </a:r>
            <a:endParaRPr lang="en-US" dirty="0" smtClean="0"/>
          </a:p>
          <a:p>
            <a:pPr>
              <a:buNone/>
            </a:pPr>
            <a:r>
              <a:rPr lang="en-US" i="1" dirty="0" smtClean="0"/>
              <a:t>ESL Teachers Board.</a:t>
            </a:r>
            <a:r>
              <a:rPr lang="en-US" dirty="0" smtClean="0"/>
              <a:t> Retrieved July 27, 2010, from </a:t>
            </a:r>
            <a:r>
              <a:rPr lang="en-US" dirty="0" smtClean="0">
                <a:hlinkClick r:id="rId4"/>
              </a:rPr>
              <a:t>http://www.eslteachersboard.com</a:t>
            </a:r>
            <a:endParaRPr lang="en-US" dirty="0" smtClean="0"/>
          </a:p>
          <a:p>
            <a:pPr>
              <a:buNone/>
            </a:pPr>
            <a:r>
              <a:rPr lang="en-US" i="1" dirty="0" smtClean="0"/>
              <a:t>Education World. </a:t>
            </a:r>
            <a:r>
              <a:rPr lang="en-US" dirty="0" smtClean="0"/>
              <a:t>Retrieved July 28, 2010, from </a:t>
            </a:r>
            <a:r>
              <a:rPr lang="en-US" dirty="0" smtClean="0">
                <a:hlinkClick r:id="rId5"/>
              </a:rPr>
              <a:t>http://educationworld.com</a:t>
            </a:r>
            <a:r>
              <a:rPr lang="en-US" dirty="0" smtClean="0"/>
              <a:t> </a:t>
            </a:r>
          </a:p>
          <a:p>
            <a:pPr>
              <a:buNone/>
            </a:pPr>
            <a:r>
              <a:rPr lang="en-US" i="1" dirty="0" smtClean="0"/>
              <a:t>Center for Effective Parenting. </a:t>
            </a:r>
            <a:r>
              <a:rPr lang="en-US" dirty="0" smtClean="0"/>
              <a:t>Retrieved July 28, 2010, from </a:t>
            </a:r>
            <a:r>
              <a:rPr lang="en-US" dirty="0" smtClean="0">
                <a:hlinkClick r:id="rId6"/>
              </a:rPr>
              <a:t>http://www.parenting-ed.org</a:t>
            </a:r>
            <a:r>
              <a:rPr lang="en-US" dirty="0" smtClean="0"/>
              <a:t> </a:t>
            </a:r>
            <a:endParaRPr lang="en-US" i="1"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Izzo</a:t>
            </a:r>
            <a:r>
              <a:rPr lang="en-US" dirty="0" smtClean="0"/>
              <a:t>, C.V., </a:t>
            </a:r>
            <a:r>
              <a:rPr lang="en-US" dirty="0" smtClean="0"/>
              <a:t>Weissberg</a:t>
            </a:r>
            <a:r>
              <a:rPr lang="en-US" dirty="0" smtClean="0"/>
              <a:t>, R.P. &amp; </a:t>
            </a:r>
            <a:r>
              <a:rPr lang="en-US" dirty="0" smtClean="0"/>
              <a:t>Sasprow</a:t>
            </a:r>
            <a:r>
              <a:rPr lang="en-US" dirty="0" smtClean="0"/>
              <a:t>, W.J. (1999). A Longitudinal Assessment of Teacher Perceptions of Parent Involvement in Children’s Education and School Performance. [Electronic version]. </a:t>
            </a:r>
            <a:r>
              <a:rPr lang="en-US" i="1" dirty="0" smtClean="0"/>
              <a:t>American Journal of Community Psychology, 27(6)</a:t>
            </a:r>
            <a:r>
              <a:rPr lang="en-US" i="1" dirty="0" smtClean="0"/>
              <a:t>.</a:t>
            </a:r>
            <a:endParaRPr lang="en-US" dirty="0" smtClean="0"/>
          </a:p>
          <a:p>
            <a:pPr>
              <a:buNone/>
            </a:pPr>
            <a:r>
              <a:rPr lang="en-US" dirty="0" smtClean="0"/>
              <a:t>LaBahan</a:t>
            </a:r>
            <a:r>
              <a:rPr lang="en-US" dirty="0" smtClean="0"/>
              <a:t>, J. (1995). Education and Parental Involvement in Secondary Schools: Problems, Solutions, and Effects. [Electronic version]. </a:t>
            </a:r>
            <a:r>
              <a:rPr lang="en-US" i="1" dirty="0" smtClean="0"/>
              <a:t>Educational Psychology Interactive.</a:t>
            </a:r>
          </a:p>
          <a:p>
            <a:pPr>
              <a:buNone/>
            </a:pPr>
            <a:r>
              <a:rPr lang="en-US" dirty="0" smtClean="0"/>
              <a:t>Edwards, P. (1999). </a:t>
            </a:r>
            <a:r>
              <a:rPr lang="en-US" i="1" dirty="0" smtClean="0"/>
              <a:t>A Path to Follow</a:t>
            </a:r>
            <a:r>
              <a:rPr lang="en-US" dirty="0" smtClean="0"/>
              <a:t>. Portsmouth, NH.</a:t>
            </a:r>
          </a:p>
          <a:p>
            <a:pPr>
              <a:buNone/>
            </a:pPr>
            <a:r>
              <a:rPr lang="en-US" dirty="0" smtClean="0"/>
              <a:t>Savage, T.V. (1999).  </a:t>
            </a:r>
            <a:r>
              <a:rPr lang="en-US" i="1" dirty="0" smtClean="0"/>
              <a:t>Teaching Self-Control through Management and Discipline. </a:t>
            </a:r>
            <a:r>
              <a:rPr lang="en-US" dirty="0" smtClean="0"/>
              <a:t>N</a:t>
            </a:r>
            <a:r>
              <a:rPr lang="en-US" dirty="0" smtClean="0"/>
              <a:t>eedham Heights, MA: </a:t>
            </a:r>
            <a:r>
              <a:rPr lang="en-US" dirty="0" smtClean="0"/>
              <a:t>Allyn</a:t>
            </a:r>
            <a:r>
              <a:rPr lang="en-US" dirty="0" smtClean="0"/>
              <a:t> and Bacon. </a:t>
            </a:r>
          </a:p>
          <a:p>
            <a:pPr>
              <a:buNone/>
            </a:pPr>
            <a:r>
              <a:rPr lang="en-US" dirty="0" smtClean="0"/>
              <a:t>Griffiths-Prince Ph.D., M. (2009). </a:t>
            </a:r>
            <a:r>
              <a:rPr lang="en-US" i="1" dirty="0" smtClean="0"/>
              <a:t>Cultivating Parental Involvement in Middle Schools: A Case Study. </a:t>
            </a:r>
            <a:r>
              <a:rPr lang="en-US" dirty="0" smtClean="0"/>
              <a:t>CreateSpace</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Rosenthal, D.M. &amp; Sawyers, J.Y. (1996). Building Successful Home/ school Partnerships: Strategies for Parent Support and Involvement. [Electronic version]. </a:t>
            </a:r>
            <a:r>
              <a:rPr lang="en-US" i="1" dirty="0" smtClean="0"/>
              <a:t>Childhood Education, 72.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Parental</a:t>
            </a:r>
            <a:r>
              <a:rPr lang="en-US" sz="4000" dirty="0" smtClean="0"/>
              <a:t> Involvement in Education Decreases Over Time</a:t>
            </a:r>
            <a:endParaRPr lang="en-US" sz="4000" dirty="0" smtClean="0"/>
          </a:p>
        </p:txBody>
      </p:sp>
      <p:sp>
        <p:nvSpPr>
          <p:cNvPr id="3" name="Content Placeholder 2"/>
          <p:cNvSpPr>
            <a:spLocks noGrp="1"/>
          </p:cNvSpPr>
          <p:nvPr>
            <p:ph idx="1"/>
          </p:nvPr>
        </p:nvSpPr>
        <p:spPr/>
        <p:txBody>
          <a:bodyPr>
            <a:normAutofit fontScale="92500"/>
          </a:bodyPr>
          <a:lstStyle/>
          <a:p>
            <a:r>
              <a:rPr lang="en-US" dirty="0" smtClean="0"/>
              <a:t>In a recent study, “the frequency of parent-teacher contacts, quality of parent-teacher interactions, and parent involvement at school declined from Years 1 to 3” –</a:t>
            </a:r>
            <a:r>
              <a:rPr lang="en-US" dirty="0" smtClean="0"/>
              <a:t>Izzo</a:t>
            </a:r>
            <a:r>
              <a:rPr lang="en-US" dirty="0" smtClean="0"/>
              <a:t> et al (1999)</a:t>
            </a:r>
          </a:p>
          <a:p>
            <a:r>
              <a:rPr lang="en-US" dirty="0" smtClean="0"/>
              <a:t>According to the Michigan Department of Education, “School </a:t>
            </a:r>
            <a:r>
              <a:rPr lang="en-US" dirty="0" smtClean="0"/>
              <a:t>activities to develop and maintain partnerships with families decline with each grade level, and drop dramatically at the transition to middle </a:t>
            </a:r>
            <a:r>
              <a:rPr lang="en-US" dirty="0" smtClean="0"/>
              <a:t>grades”</a:t>
            </a:r>
          </a:p>
          <a:p>
            <a:r>
              <a:rPr lang="en-US" dirty="0" smtClean="0"/>
              <a:t> </a:t>
            </a:r>
            <a:r>
              <a:rPr lang="en-US" dirty="0" smtClean="0"/>
              <a:t>One teacher “explained that parents were doing less now in middle school than they were doing in elementary school” </a:t>
            </a:r>
            <a:r>
              <a:rPr lang="en-US" dirty="0" smtClean="0"/>
              <a:t>–</a:t>
            </a:r>
            <a:r>
              <a:rPr lang="en-US" dirty="0" smtClean="0"/>
              <a:t>G</a:t>
            </a:r>
            <a:r>
              <a:rPr lang="en-US" dirty="0" smtClean="0"/>
              <a:t>riffiths-Prince (2009)</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Lack of</a:t>
            </a:r>
            <a:r>
              <a:rPr lang="en-US" sz="4000" dirty="0" smtClean="0"/>
              <a:t> Involvement Contributes to </a:t>
            </a:r>
            <a:r>
              <a:rPr lang="en-US" sz="4000" dirty="0" smtClean="0"/>
              <a:t>B</a:t>
            </a:r>
            <a:r>
              <a:rPr lang="en-US" sz="4000" dirty="0" smtClean="0"/>
              <a:t>ehavior Problems</a:t>
            </a:r>
            <a:endParaRPr lang="en-US" sz="4000" dirty="0" smtClean="0"/>
          </a:p>
        </p:txBody>
      </p:sp>
      <p:sp>
        <p:nvSpPr>
          <p:cNvPr id="3" name="Content Placeholder 2"/>
          <p:cNvSpPr>
            <a:spLocks noGrp="1"/>
          </p:cNvSpPr>
          <p:nvPr>
            <p:ph idx="1"/>
          </p:nvPr>
        </p:nvSpPr>
        <p:spPr/>
        <p:txBody>
          <a:bodyPr>
            <a:normAutofit fontScale="85000" lnSpcReduction="10000"/>
          </a:bodyPr>
          <a:lstStyle/>
          <a:p>
            <a:r>
              <a:rPr lang="en-US" dirty="0" smtClean="0"/>
              <a:t>“Students with parents who are involved in their school tend to have fewer behavioral problems and better academic performances, and are more likely to complete secondary school than students whose parents are not involved in their school.” Child Trends Data Bank (2010) </a:t>
            </a:r>
          </a:p>
          <a:p>
            <a:r>
              <a:rPr lang="en-US" dirty="0" smtClean="0"/>
              <a:t>The Michigan Dept. of Ed. </a:t>
            </a:r>
            <a:r>
              <a:rPr lang="en-US" dirty="0" smtClean="0"/>
              <a:t>r</a:t>
            </a:r>
            <a:r>
              <a:rPr lang="en-US" dirty="0" smtClean="0"/>
              <a:t>eports that decades </a:t>
            </a:r>
            <a:r>
              <a:rPr lang="en-US" dirty="0" smtClean="0"/>
              <a:t>of research show that when parents are involved students have:</a:t>
            </a:r>
          </a:p>
          <a:p>
            <a:pPr lvl="1"/>
            <a:r>
              <a:rPr lang="en-US" dirty="0" smtClean="0"/>
              <a:t>Higher grades, test scores, and graduation rates</a:t>
            </a:r>
          </a:p>
          <a:p>
            <a:pPr lvl="1"/>
            <a:r>
              <a:rPr lang="en-US" dirty="0" smtClean="0"/>
              <a:t>Better school attendance</a:t>
            </a:r>
          </a:p>
          <a:p>
            <a:pPr lvl="1"/>
            <a:r>
              <a:rPr lang="en-US" dirty="0" smtClean="0"/>
              <a:t>Increased motivation, better self-esteem</a:t>
            </a:r>
          </a:p>
          <a:p>
            <a:pPr lvl="1"/>
            <a:r>
              <a:rPr lang="en-US" dirty="0" smtClean="0"/>
              <a:t>Lower rates of suspension</a:t>
            </a:r>
          </a:p>
          <a:p>
            <a:pPr lvl="1"/>
            <a:r>
              <a:rPr lang="en-US" dirty="0" smtClean="0"/>
              <a:t>Decreased use of drugs and alcohol</a:t>
            </a:r>
          </a:p>
          <a:p>
            <a:pPr lvl="1"/>
            <a:r>
              <a:rPr lang="en-US" dirty="0" smtClean="0"/>
              <a:t>Fewer instances of violent </a:t>
            </a:r>
            <a:r>
              <a:rPr lang="en-US" dirty="0" smtClean="0"/>
              <a:t>behavior</a:t>
            </a:r>
          </a:p>
          <a:p>
            <a:endParaRPr lang="en-US" dirty="0" smtClean="0"/>
          </a:p>
          <a:p>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Often Parent Communication is </a:t>
            </a:r>
            <a:r>
              <a:rPr lang="en-US" sz="4000" dirty="0" smtClean="0"/>
              <a:t>a</a:t>
            </a:r>
            <a:r>
              <a:rPr lang="en-US" sz="4000" dirty="0" smtClean="0"/>
              <a:t> Negative Exchange</a:t>
            </a:r>
            <a:endParaRPr lang="en-US" sz="4000" dirty="0" smtClean="0"/>
          </a:p>
        </p:txBody>
      </p:sp>
      <p:sp>
        <p:nvSpPr>
          <p:cNvPr id="3" name="Content Placeholder 2"/>
          <p:cNvSpPr>
            <a:spLocks noGrp="1"/>
          </p:cNvSpPr>
          <p:nvPr>
            <p:ph idx="1"/>
          </p:nvPr>
        </p:nvSpPr>
        <p:spPr/>
        <p:txBody>
          <a:bodyPr/>
          <a:lstStyle/>
          <a:p>
            <a:r>
              <a:rPr lang="en-US" dirty="0" smtClean="0"/>
              <a:t>“Teachers rarely call in praise of a child. Usually when parents are summoned to the school, the teacher is reporting on some trouble their child is having” -Edwards (1999)</a:t>
            </a:r>
          </a:p>
          <a:p>
            <a:r>
              <a:rPr lang="en-US" dirty="0" smtClean="0"/>
              <a:t>“If a parent has had a negative experience with school or they feel shameful about their own level of education, it may manifest in posturing with his/ her child’s teachers” –ESL Teachers Board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Gap</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One article describes the divide in communication this way:</a:t>
            </a:r>
          </a:p>
          <a:p>
            <a:pPr>
              <a:buNone/>
            </a:pPr>
            <a:r>
              <a:rPr lang="en-US" dirty="0" smtClean="0"/>
              <a:t>	As a society, we believe a world of difference exists between teaching a child to hold a spoon and teaching that same child to hold a pencil. With the acceptance of this boundary, we have created two separate, sometimes adversarial, worlds- home and school- and have populated them with separate, sometimes adversarial adults- parents and teachers. Children must live in both worlds, moving back and forth at the beginning and end of each school day. While both parents and teachers strive toward a goal of well-educated and well-loved children, various problems appear to hinder achievement of this goal.-Rosenthal, Sawyers (1996)</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Greater Parent Involvement Equates Greater Benefits for Child</a:t>
            </a:r>
            <a:endParaRPr lang="en-US" sz="4000" dirty="0" smtClean="0"/>
          </a:p>
        </p:txBody>
      </p:sp>
      <p:sp>
        <p:nvSpPr>
          <p:cNvPr id="3" name="Content Placeholder 2"/>
          <p:cNvSpPr>
            <a:spLocks noGrp="1"/>
          </p:cNvSpPr>
          <p:nvPr>
            <p:ph idx="1"/>
          </p:nvPr>
        </p:nvSpPr>
        <p:spPr/>
        <p:txBody>
          <a:bodyPr>
            <a:normAutofit fontScale="92500" lnSpcReduction="10000"/>
          </a:bodyPr>
          <a:lstStyle/>
          <a:p>
            <a:r>
              <a:rPr lang="en-US" dirty="0" smtClean="0"/>
              <a:t>“</a:t>
            </a:r>
            <a:r>
              <a:rPr lang="en-US" dirty="0" smtClean="0"/>
              <a:t>Fullan</a:t>
            </a:r>
            <a:r>
              <a:rPr lang="en-US" dirty="0" smtClean="0"/>
              <a:t> (1982, p.93) states simply that ‘emerging from [the] research [on parent and community involvement] in schools is a message which is remarkable in its consistency: the closer the parent is to the education of the child, the greater the impact on child development and educational achievement”</a:t>
            </a:r>
            <a:r>
              <a:rPr lang="en-US" dirty="0" smtClean="0"/>
              <a:t> –Edwards (1999)</a:t>
            </a:r>
          </a:p>
          <a:p>
            <a:r>
              <a:rPr lang="en-US" dirty="0" smtClean="0"/>
              <a:t>“</a:t>
            </a:r>
            <a:r>
              <a:rPr lang="en-US" dirty="0" smtClean="0"/>
              <a:t>The earlier in a child’s educational process parent involvement begins, the more powerful the effects</a:t>
            </a:r>
            <a:r>
              <a:rPr lang="en-US" dirty="0" smtClean="0"/>
              <a:t>”        </a:t>
            </a:r>
            <a:r>
              <a:rPr lang="en-US" dirty="0" smtClean="0"/>
              <a:t>–Michigan Department of Education</a:t>
            </a:r>
          </a:p>
          <a:p>
            <a:r>
              <a:rPr lang="en-US" dirty="0" smtClean="0"/>
              <a:t>“86% of the general public believes that support from parents is the most important way to improve schools</a:t>
            </a:r>
            <a:r>
              <a:rPr lang="en-US" dirty="0" smtClean="0"/>
              <a:t>”  </a:t>
            </a:r>
            <a:r>
              <a:rPr lang="en-US" dirty="0" smtClean="0"/>
              <a:t>–Michigan Department of </a:t>
            </a:r>
            <a:r>
              <a:rPr lang="en-US" dirty="0" smtClean="0"/>
              <a:t>Education</a:t>
            </a:r>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Constitutes “Good” Communication?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Parent communication is more than just sending home newsletters!</a:t>
            </a:r>
          </a:p>
          <a:p>
            <a:r>
              <a:rPr lang="en-US" dirty="0" smtClean="0"/>
              <a:t>Communicate early and often</a:t>
            </a:r>
          </a:p>
          <a:p>
            <a:r>
              <a:rPr lang="en-US" dirty="0" smtClean="0"/>
              <a:t>“…specific types of communication are important. Two-way informal exchanges between teacher/ parent are much more effective than one-way communication from the teacher (</a:t>
            </a:r>
            <a:r>
              <a:rPr lang="en-US" dirty="0" smtClean="0"/>
              <a:t>Wanat</a:t>
            </a:r>
            <a:r>
              <a:rPr lang="en-US" dirty="0" smtClean="0"/>
              <a:t>). Also, friendly contact should be established with parents early in the year before something has happened that makes it necessary for the teacher to contact the parent (</a:t>
            </a:r>
            <a:r>
              <a:rPr lang="en-US" dirty="0" smtClean="0"/>
              <a:t>Wherry</a:t>
            </a:r>
            <a:r>
              <a:rPr lang="en-US" dirty="0" smtClean="0"/>
              <a:t>, 1992).” -</a:t>
            </a:r>
            <a:r>
              <a:rPr lang="en-US" dirty="0" smtClean="0"/>
              <a:t>LaBahn</a:t>
            </a:r>
            <a:r>
              <a:rPr lang="en-US" dirty="0" smtClean="0"/>
              <a:t> (1995)</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Communication with Parents</a:t>
            </a:r>
            <a:endParaRPr lang="en-US" dirty="0"/>
          </a:p>
        </p:txBody>
      </p:sp>
      <p:sp>
        <p:nvSpPr>
          <p:cNvPr id="3" name="Content Placeholder 2"/>
          <p:cNvSpPr>
            <a:spLocks noGrp="1"/>
          </p:cNvSpPr>
          <p:nvPr>
            <p:ph idx="1"/>
          </p:nvPr>
        </p:nvSpPr>
        <p:spPr/>
        <p:txBody>
          <a:bodyPr/>
          <a:lstStyle/>
          <a:p>
            <a:r>
              <a:rPr lang="en-US" dirty="0" smtClean="0"/>
              <a:t>Establish positive contact with parents</a:t>
            </a:r>
          </a:p>
          <a:p>
            <a:r>
              <a:rPr lang="en-US" dirty="0" smtClean="0"/>
              <a:t>“You need to make efforts to have positive contacts with parents. Keep them informed and seek avenues for getting them involved in the school program. It is much easier to deal with someone you know.”            -Savage (1999)</a:t>
            </a:r>
          </a:p>
          <a:p>
            <a:r>
              <a:rPr lang="en-US" dirty="0" smtClean="0"/>
              <a:t>One teacher noted that when contacting parents for positive reasons, “some have returned my calls in fear, and then cried when I said, ‘I’m calling to say how great [your child] is.’” –Education World</a:t>
            </a:r>
          </a:p>
          <a:p>
            <a:endParaRPr lang="en-US" dirty="0" smtClean="0"/>
          </a:p>
          <a:p>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and Implications</a:t>
            </a:r>
            <a:endParaRPr lang="en-US" dirty="0"/>
          </a:p>
        </p:txBody>
      </p:sp>
      <p:sp>
        <p:nvSpPr>
          <p:cNvPr id="3" name="Content Placeholder 2"/>
          <p:cNvSpPr>
            <a:spLocks noGrp="1"/>
          </p:cNvSpPr>
          <p:nvPr>
            <p:ph idx="1"/>
          </p:nvPr>
        </p:nvSpPr>
        <p:spPr/>
        <p:txBody>
          <a:bodyPr/>
          <a:lstStyle/>
          <a:p>
            <a:r>
              <a:rPr lang="en-US" dirty="0" smtClean="0"/>
              <a:t>“The support of parents is extremely important in developing and implementing an effective discipline plan. You need to solicit support from parents actively and make them allies, not adversaries.”          -Savage (1999)</a:t>
            </a:r>
          </a:p>
          <a:p>
            <a:r>
              <a:rPr lang="en-US" dirty="0" smtClean="0"/>
              <a:t>“The key to successful parental and family involvement programs is acknowledging all parents have hopes and goals for their children and encouraging them to use their voice in the partnership” </a:t>
            </a:r>
            <a:r>
              <a:rPr lang="en-US" dirty="0" smtClean="0"/>
              <a:t>–Griffiths-Prince (2009)</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4838</TotalTime>
  <Words>1272</Words>
  <Application>Microsoft Macintosh PowerPoint</Application>
  <PresentationFormat>On-screen Show (4:3)</PresentationFormat>
  <Paragraphs>83</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Codex</vt:lpstr>
      <vt:lpstr>Behavior Prevention with Positive Home to School Connections</vt:lpstr>
      <vt:lpstr>Parental Involvement in Education Decreases Over Time</vt:lpstr>
      <vt:lpstr>Lack of Involvement Contributes to Behavior Problems</vt:lpstr>
      <vt:lpstr>Often Parent Communication is a Negative Exchange</vt:lpstr>
      <vt:lpstr>Communication Gap</vt:lpstr>
      <vt:lpstr>Greater Parent Involvement Equates Greater Benefits for Child</vt:lpstr>
      <vt:lpstr>What Constitutes “Good” Communication?</vt:lpstr>
      <vt:lpstr>Positive Communication with Parents</vt:lpstr>
      <vt:lpstr>Application and Implications</vt:lpstr>
      <vt:lpstr>Application and  Implications</vt:lpstr>
      <vt:lpstr>Resources</vt:lpstr>
      <vt:lpstr>Resources</vt:lpstr>
      <vt:lpstr>Resources</vt:lpstr>
      <vt:lpstr>References</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 Prevention with Home to School Connections</dc:title>
  <dc:creator>Lucas Dalgleish</dc:creator>
  <cp:lastModifiedBy>Lucas Dalgleish</cp:lastModifiedBy>
  <cp:revision>16</cp:revision>
  <dcterms:created xsi:type="dcterms:W3CDTF">2010-07-26T15:15:42Z</dcterms:created>
  <dcterms:modified xsi:type="dcterms:W3CDTF">2010-07-29T23:54:01Z</dcterms:modified>
</cp:coreProperties>
</file>