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62" r:id="rId2"/>
    <p:sldId id="259" r:id="rId3"/>
    <p:sldId id="257" r:id="rId4"/>
    <p:sldId id="268" r:id="rId5"/>
    <p:sldId id="263" r:id="rId6"/>
    <p:sldId id="258" r:id="rId7"/>
    <p:sldId id="265" r:id="rId8"/>
    <p:sldId id="261" r:id="rId9"/>
    <p:sldId id="264"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97D22A-EB8B-4F18-B52B-DA70D2BCEE64}" type="datetimeFigureOut">
              <a:rPr lang="en-US" smtClean="0"/>
              <a:t>10/18/2009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FA2E7C-7F37-45EB-8352-1EA0F43E661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opening slide. Prior to moving to the next slide, ask those present who are wearing glasses to remove them.</a:t>
            </a:r>
            <a:endParaRPr lang="en-US" dirty="0"/>
          </a:p>
        </p:txBody>
      </p:sp>
      <p:sp>
        <p:nvSpPr>
          <p:cNvPr id="4" name="Slide Number Placeholder 3"/>
          <p:cNvSpPr>
            <a:spLocks noGrp="1"/>
          </p:cNvSpPr>
          <p:nvPr>
            <p:ph type="sldNum" sz="quarter" idx="10"/>
          </p:nvPr>
        </p:nvSpPr>
        <p:spPr/>
        <p:txBody>
          <a:bodyPr/>
          <a:lstStyle/>
          <a:p>
            <a:fld id="{BFFA2E7C-7F37-45EB-8352-1EA0F43E6610}"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 research findings, hand-out resource</a:t>
            </a:r>
            <a:r>
              <a:rPr lang="en-US" baseline="0" dirty="0" smtClean="0"/>
              <a:t> list, ask for questions.</a:t>
            </a:r>
            <a:endParaRPr lang="en-US" dirty="0"/>
          </a:p>
        </p:txBody>
      </p:sp>
      <p:sp>
        <p:nvSpPr>
          <p:cNvPr id="4" name="Slide Number Placeholder 3"/>
          <p:cNvSpPr>
            <a:spLocks noGrp="1"/>
          </p:cNvSpPr>
          <p:nvPr>
            <p:ph type="sldNum" sz="quarter" idx="10"/>
          </p:nvPr>
        </p:nvSpPr>
        <p:spPr/>
        <p:txBody>
          <a:bodyPr/>
          <a:lstStyle/>
          <a:p>
            <a:fld id="{BFFA2E7C-7F37-45EB-8352-1EA0F43E6610}"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A2E7C-7F37-45EB-8352-1EA0F43E6610}" type="slidenum">
              <a:rPr lang="en-US" smtClean="0"/>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Call on someone who was formerly wearing glasses to read this slide aloud</a:t>
            </a:r>
            <a:r>
              <a:rPr lang="en-US" baseline="0" dirty="0" smtClean="0"/>
              <a:t> for the group. When they are unable to do it, tell them to try harder, then give-up and call on someone else who has also removed their glasses. After several people are unable, ask someone to read the slide who did not remove glasses. Then, explain that glasses are a form of assistive technology. They are not in any way “unfair”, rather, they simply “level the playing field”. </a:t>
            </a:r>
            <a:endParaRPr lang="en-US" dirty="0"/>
          </a:p>
        </p:txBody>
      </p:sp>
      <p:sp>
        <p:nvSpPr>
          <p:cNvPr id="4" name="Slide Number Placeholder 3"/>
          <p:cNvSpPr>
            <a:spLocks noGrp="1"/>
          </p:cNvSpPr>
          <p:nvPr>
            <p:ph type="sldNum" sz="quarter" idx="10"/>
          </p:nvPr>
        </p:nvSpPr>
        <p:spPr/>
        <p:txBody>
          <a:bodyPr/>
          <a:lstStyle/>
          <a:p>
            <a:fld id="{BFFA2E7C-7F37-45EB-8352-1EA0F43E6610}"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A2E7C-7F37-45EB-8352-1EA0F43E6610}"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A2E7C-7F37-45EB-8352-1EA0F43E6610}"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Assistive technology does not have to be expensive.</a:t>
            </a:r>
            <a:r>
              <a:rPr lang="en-US" baseline="0" dirty="0" smtClean="0"/>
              <a:t> Some of the following funding options are available to students and schools. </a:t>
            </a:r>
            <a:endParaRPr lang="en-US" dirty="0"/>
          </a:p>
        </p:txBody>
      </p:sp>
      <p:sp>
        <p:nvSpPr>
          <p:cNvPr id="4" name="Slide Number Placeholder 3"/>
          <p:cNvSpPr>
            <a:spLocks noGrp="1"/>
          </p:cNvSpPr>
          <p:nvPr>
            <p:ph type="sldNum" sz="quarter" idx="10"/>
          </p:nvPr>
        </p:nvSpPr>
        <p:spPr/>
        <p:txBody>
          <a:bodyPr/>
          <a:lstStyle/>
          <a:p>
            <a:fld id="{BFFA2E7C-7F37-45EB-8352-1EA0F43E6610}"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a:t>
            </a:r>
            <a:r>
              <a:rPr lang="en-US" baseline="0" dirty="0" smtClean="0"/>
              <a:t> that soon listeners will divide into breakout groups to further explore these specific technologies, but these are all available online and listeners will be provided with a list of specific resources to take for future use.</a:t>
            </a:r>
            <a:endParaRPr lang="en-US" dirty="0"/>
          </a:p>
        </p:txBody>
      </p:sp>
      <p:sp>
        <p:nvSpPr>
          <p:cNvPr id="4" name="Slide Number Placeholder 3"/>
          <p:cNvSpPr>
            <a:spLocks noGrp="1"/>
          </p:cNvSpPr>
          <p:nvPr>
            <p:ph type="sldNum" sz="quarter" idx="10"/>
          </p:nvPr>
        </p:nvSpPr>
        <p:spPr/>
        <p:txBody>
          <a:bodyPr/>
          <a:lstStyle/>
          <a:p>
            <a:fld id="{BFFA2E7C-7F37-45EB-8352-1EA0F43E6610}"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Break into 4</a:t>
            </a:r>
            <a:r>
              <a:rPr lang="en-US" baseline="0" dirty="0" smtClean="0"/>
              <a:t> small groups and have listeners go through “Assistive Technology Scavenger Hunt” hand-out (45min-1hr). Then gather as a larger group to discuss findings (1/2hr).</a:t>
            </a:r>
            <a:endParaRPr lang="en-US" dirty="0"/>
          </a:p>
        </p:txBody>
      </p:sp>
      <p:sp>
        <p:nvSpPr>
          <p:cNvPr id="4" name="Slide Number Placeholder 3"/>
          <p:cNvSpPr>
            <a:spLocks noGrp="1"/>
          </p:cNvSpPr>
          <p:nvPr>
            <p:ph type="sldNum" sz="quarter" idx="10"/>
          </p:nvPr>
        </p:nvSpPr>
        <p:spPr/>
        <p:txBody>
          <a:bodyPr/>
          <a:lstStyle/>
          <a:p>
            <a:fld id="{BFFA2E7C-7F37-45EB-8352-1EA0F43E6610}"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brief</a:t>
            </a:r>
            <a:r>
              <a:rPr lang="en-US" baseline="0" dirty="0" smtClean="0"/>
              <a:t> outline of how the Medicaid procedure works. A much more detailed explanation can be found through a webinar given by Amy </a:t>
            </a:r>
            <a:r>
              <a:rPr lang="en-US" baseline="0" dirty="0" err="1" smtClean="0"/>
              <a:t>Maes</a:t>
            </a:r>
            <a:r>
              <a:rPr lang="en-US" baseline="0" dirty="0" smtClean="0"/>
              <a:t> which can be found through the Michigan Assistive Technology Project Website or directly at: </a:t>
            </a:r>
            <a:r>
              <a:rPr lang="en-US" sz="1200" b="0" i="0" kern="1200" dirty="0" smtClean="0">
                <a:solidFill>
                  <a:schemeClr val="tx1"/>
                </a:solidFill>
                <a:latin typeface="+mn-lt"/>
                <a:ea typeface="+mn-ea"/>
                <a:cs typeface="+mn-cs"/>
              </a:rPr>
              <a:t>http://www.onlineconferencingsystems.com/dn/funding_at/</a:t>
            </a:r>
            <a:endParaRPr lang="en-US" dirty="0"/>
          </a:p>
        </p:txBody>
      </p:sp>
      <p:sp>
        <p:nvSpPr>
          <p:cNvPr id="4" name="Slide Number Placeholder 3"/>
          <p:cNvSpPr>
            <a:spLocks noGrp="1"/>
          </p:cNvSpPr>
          <p:nvPr>
            <p:ph type="sldNum" sz="quarter" idx="10"/>
          </p:nvPr>
        </p:nvSpPr>
        <p:spPr/>
        <p:txBody>
          <a:bodyPr/>
          <a:lstStyle/>
          <a:p>
            <a:fld id="{BFFA2E7C-7F37-45EB-8352-1EA0F43E6610}"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FA2E7C-7F37-45EB-8352-1EA0F43E6610}"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003A0A0-4728-47DC-99CF-CF40F8553D2E}" type="datetimeFigureOut">
              <a:rPr lang="en-US" smtClean="0"/>
              <a:t>10/18/2009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ED97E69-ABF3-4F63-9A03-1161FAFC1FE2}"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03A0A0-4728-47DC-99CF-CF40F8553D2E}" type="datetimeFigureOut">
              <a:rPr lang="en-US" smtClean="0"/>
              <a:t>10/18/2009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97E69-ABF3-4F63-9A03-1161FAFC1F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03A0A0-4728-47DC-99CF-CF40F8553D2E}" type="datetimeFigureOut">
              <a:rPr lang="en-US" smtClean="0"/>
              <a:t>10/18/2009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97E69-ABF3-4F63-9A03-1161FAFC1FE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03A0A0-4728-47DC-99CF-CF40F8553D2E}" type="datetimeFigureOut">
              <a:rPr lang="en-US" smtClean="0"/>
              <a:t>10/18/2009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97E69-ABF3-4F63-9A03-1161FAFC1FE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003A0A0-4728-47DC-99CF-CF40F8553D2E}" type="datetimeFigureOut">
              <a:rPr lang="en-US" smtClean="0"/>
              <a:t>10/18/2009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ED97E69-ABF3-4F63-9A03-1161FAFC1FE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003A0A0-4728-47DC-99CF-CF40F8553D2E}" type="datetimeFigureOut">
              <a:rPr lang="en-US" smtClean="0"/>
              <a:t>10/18/2009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97E69-ABF3-4F63-9A03-1161FAFC1FE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003A0A0-4728-47DC-99CF-CF40F8553D2E}" type="datetimeFigureOut">
              <a:rPr lang="en-US" smtClean="0"/>
              <a:t>10/18/2009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D97E69-ABF3-4F63-9A03-1161FAFC1FE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03A0A0-4728-47DC-99CF-CF40F8553D2E}" type="datetimeFigureOut">
              <a:rPr lang="en-US" smtClean="0"/>
              <a:t>10/18/2009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D97E69-ABF3-4F63-9A03-1161FAFC1FE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03A0A0-4728-47DC-99CF-CF40F8553D2E}" type="datetimeFigureOut">
              <a:rPr lang="en-US" smtClean="0"/>
              <a:t>10/18/2009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D97E69-ABF3-4F63-9A03-1161FAFC1F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003A0A0-4728-47DC-99CF-CF40F8553D2E}" type="datetimeFigureOut">
              <a:rPr lang="en-US" smtClean="0"/>
              <a:t>10/18/2009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97E69-ABF3-4F63-9A03-1161FAFC1FE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003A0A0-4728-47DC-99CF-CF40F8553D2E}" type="datetimeFigureOut">
              <a:rPr lang="en-US" smtClean="0"/>
              <a:t>10/18/2009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97E69-ABF3-4F63-9A03-1161FAFC1FE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003A0A0-4728-47DC-99CF-CF40F8553D2E}" type="datetimeFigureOut">
              <a:rPr lang="en-US" smtClean="0"/>
              <a:t>10/18/2009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ED97E69-ABF3-4F63-9A03-1161FAFC1FE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fctd.info/resources/fig/index.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angel.msu.edu/section/default.asp?id=FS09%2DCEP%2D842%2D730%2D870191%2DEL%2D14%2D204&amp;goto" TargetMode="External"/><Relationship Id="rId5" Type="http://schemas.openxmlformats.org/officeDocument/2006/relationships/hyperlink" Target="http://www.onlineconferencingsystems.com/dn/funding_at/" TargetMode="External"/><Relationship Id="rId4" Type="http://schemas.openxmlformats.org/officeDocument/2006/relationships/hyperlink" Target="http://www.ncrel.org/sdrs/areas/issues/methods/technlgy/te800.ht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90800"/>
            <a:ext cx="8229600" cy="2133600"/>
          </a:xfrm>
        </p:spPr>
        <p:txBody>
          <a:bodyPr>
            <a:normAutofit fontScale="90000"/>
          </a:bodyPr>
          <a:lstStyle/>
          <a:p>
            <a:r>
              <a:rPr lang="en-US" sz="5400" dirty="0" smtClean="0"/>
              <a:t>Assistive Technology:</a:t>
            </a:r>
            <a:br>
              <a:rPr lang="en-US" sz="5400" dirty="0" smtClean="0"/>
            </a:br>
            <a:r>
              <a:rPr lang="en-US" sz="4000" dirty="0" smtClean="0"/>
              <a:t>Easier Than You May Think…</a:t>
            </a:r>
            <a:br>
              <a:rPr lang="en-US" sz="4000" dirty="0" smtClean="0"/>
            </a:br>
            <a:r>
              <a:rPr lang="en-US" sz="4000" dirty="0" smtClean="0"/>
              <a:t/>
            </a:r>
            <a:br>
              <a:rPr lang="en-US" sz="4000" dirty="0" smtClean="0"/>
            </a:br>
            <a:r>
              <a:rPr lang="en-US" sz="1800" dirty="0" smtClean="0"/>
              <a:t>By Emily </a:t>
            </a:r>
            <a:r>
              <a:rPr lang="en-US" sz="1800" dirty="0" err="1" smtClean="0"/>
              <a:t>Dalgleish</a:t>
            </a:r>
            <a:r>
              <a:rPr lang="en-US" sz="5400" dirty="0" smtClean="0"/>
              <a:t/>
            </a:r>
            <a:br>
              <a:rPr lang="en-US" sz="5400" dirty="0" smtClean="0"/>
            </a:br>
            <a:endParaRPr lang="en-US"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Wrap-up</a:t>
            </a:r>
            <a:endParaRPr lang="en-US" dirty="0"/>
          </a:p>
        </p:txBody>
      </p:sp>
      <p:sp>
        <p:nvSpPr>
          <p:cNvPr id="3" name="Content Placeholder 2"/>
          <p:cNvSpPr>
            <a:spLocks noGrp="1"/>
          </p:cNvSpPr>
          <p:nvPr>
            <p:ph idx="1"/>
          </p:nvPr>
        </p:nvSpPr>
        <p:spPr/>
        <p:txBody>
          <a:bodyPr/>
          <a:lstStyle/>
          <a:p>
            <a:endParaRPr lang="en-US" dirty="0" smtClean="0"/>
          </a:p>
          <a:p>
            <a:r>
              <a:rPr lang="en-US" dirty="0" smtClean="0"/>
              <a:t>Assistive technology is useful and beneficial  for all students</a:t>
            </a:r>
          </a:p>
          <a:p>
            <a:endParaRPr lang="en-US" dirty="0" smtClean="0"/>
          </a:p>
          <a:p>
            <a:r>
              <a:rPr lang="en-US" dirty="0" smtClean="0"/>
              <a:t>Assistive technology does not need to be expensive</a:t>
            </a:r>
          </a:p>
          <a:p>
            <a:endParaRPr lang="en-US" dirty="0" smtClean="0"/>
          </a:p>
          <a:p>
            <a:r>
              <a:rPr lang="en-US" dirty="0" smtClean="0"/>
              <a:t>By using technology, our school can diversify its population and better service its students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a:xfrm>
            <a:off x="381000" y="990600"/>
            <a:ext cx="8305800" cy="5318760"/>
          </a:xfrm>
        </p:spPr>
        <p:txBody>
          <a:bodyPr>
            <a:normAutofit fontScale="77500" lnSpcReduction="20000"/>
          </a:bodyPr>
          <a:lstStyle/>
          <a:p>
            <a:pPr>
              <a:buNone/>
            </a:pPr>
            <a:r>
              <a:rPr lang="en-US" dirty="0" smtClean="0"/>
              <a:t>Family information guide to assistive technology (2005-2006). Retrieved from</a:t>
            </a:r>
          </a:p>
          <a:p>
            <a:pPr>
              <a:buNone/>
            </a:pPr>
            <a:r>
              <a:rPr lang="en-US" u="sng" dirty="0" smtClean="0">
                <a:hlinkClick r:id="rId3"/>
              </a:rPr>
              <a:t>	http</a:t>
            </a:r>
            <a:r>
              <a:rPr lang="en-US" u="sng" dirty="0" smtClean="0">
                <a:hlinkClick r:id="rId3"/>
              </a:rPr>
              <a:t>://www.fctd.info/resources/fig/index.html</a:t>
            </a:r>
            <a:r>
              <a:rPr lang="en-US" dirty="0" smtClean="0"/>
              <a:t>. </a:t>
            </a:r>
          </a:p>
          <a:p>
            <a:pPr>
              <a:buNone/>
            </a:pPr>
            <a:r>
              <a:rPr lang="en-US" dirty="0" smtClean="0"/>
              <a:t>Grahame, K. (2006) </a:t>
            </a:r>
            <a:r>
              <a:rPr lang="en-US" i="1" dirty="0" smtClean="0"/>
              <a:t>The wind in the willows</a:t>
            </a:r>
            <a:r>
              <a:rPr lang="en-US" dirty="0" smtClean="0"/>
              <a:t>. New York: Signet Classics.</a:t>
            </a:r>
          </a:p>
          <a:p>
            <a:pPr>
              <a:buNone/>
            </a:pPr>
            <a:r>
              <a:rPr lang="en-US" dirty="0" smtClean="0"/>
              <a:t>Honey, M., Culp, K.M., &amp; </a:t>
            </a:r>
            <a:r>
              <a:rPr lang="en-US" dirty="0" err="1" smtClean="0"/>
              <a:t>Spievogel</a:t>
            </a:r>
            <a:r>
              <a:rPr lang="en-US" dirty="0" smtClean="0"/>
              <a:t>, R. (2005). </a:t>
            </a:r>
            <a:r>
              <a:rPr lang="en-US" i="1" dirty="0" smtClean="0"/>
              <a:t>Critical issue: Using technology to improve student</a:t>
            </a:r>
            <a:endParaRPr lang="en-US" dirty="0" smtClean="0"/>
          </a:p>
          <a:p>
            <a:pPr>
              <a:buNone/>
            </a:pPr>
            <a:r>
              <a:rPr lang="en-US" i="1" dirty="0" smtClean="0"/>
              <a:t>	achievement</a:t>
            </a:r>
            <a:r>
              <a:rPr lang="en-US" dirty="0" smtClean="0"/>
              <a:t> </a:t>
            </a:r>
            <a:r>
              <a:rPr lang="en-US" dirty="0" smtClean="0"/>
              <a:t>. Retrieved from</a:t>
            </a:r>
          </a:p>
          <a:p>
            <a:pPr>
              <a:buNone/>
            </a:pPr>
            <a:r>
              <a:rPr lang="en-US" u="sng" dirty="0" smtClean="0">
                <a:hlinkClick r:id="rId4"/>
              </a:rPr>
              <a:t>	http</a:t>
            </a:r>
            <a:r>
              <a:rPr lang="en-US" u="sng" dirty="0" smtClean="0">
                <a:hlinkClick r:id="rId4"/>
              </a:rPr>
              <a:t>://www.ncrel.org/sdrs/areas/issues/methods/technlgy/te800.htm</a:t>
            </a:r>
            <a:r>
              <a:rPr lang="en-US" dirty="0" smtClean="0"/>
              <a:t>. </a:t>
            </a:r>
          </a:p>
          <a:p>
            <a:pPr>
              <a:buNone/>
            </a:pPr>
            <a:r>
              <a:rPr lang="en-US" dirty="0" err="1" smtClean="0"/>
              <a:t>Maes</a:t>
            </a:r>
            <a:r>
              <a:rPr lang="en-US" dirty="0" smtClean="0"/>
              <a:t>, A. Funding assistive technology through Medicaid. Retrieved from</a:t>
            </a:r>
          </a:p>
          <a:p>
            <a:pPr>
              <a:buNone/>
            </a:pPr>
            <a:r>
              <a:rPr lang="en-US" dirty="0" smtClean="0"/>
              <a:t>	</a:t>
            </a:r>
            <a:r>
              <a:rPr lang="en-US" u="sng" dirty="0" smtClean="0">
                <a:hlinkClick r:id="rId5"/>
              </a:rPr>
              <a:t>http://www.onlineconferencingsystems.com/dn/funding_at/</a:t>
            </a:r>
            <a:r>
              <a:rPr lang="en-US" dirty="0" smtClean="0"/>
              <a:t>. </a:t>
            </a:r>
          </a:p>
          <a:p>
            <a:pPr>
              <a:buNone/>
            </a:pPr>
            <a:r>
              <a:rPr lang="en-US" dirty="0" err="1" smtClean="0"/>
              <a:t>Socol</a:t>
            </a:r>
            <a:r>
              <a:rPr lang="en-US" dirty="0" smtClean="0"/>
              <a:t>, I. (2009). Software collection. Retrieved from</a:t>
            </a:r>
          </a:p>
          <a:p>
            <a:pPr>
              <a:buNone/>
            </a:pPr>
            <a:r>
              <a:rPr lang="en-US" u="sng" dirty="0" smtClean="0">
                <a:hlinkClick r:id="rId6"/>
              </a:rPr>
              <a:t>	https</a:t>
            </a:r>
            <a:r>
              <a:rPr lang="en-US" u="sng" dirty="0" smtClean="0">
                <a:hlinkClick r:id="rId6"/>
              </a:rPr>
              <a:t>://angel.msu.edu/section/default.asp?id=FS09%2DCEP%2D842%2D730%2D870191%2DEL%2D14%2D204&amp;goto</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t>Fair means that each person gets what they need in order to succeed.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dirty="0" smtClean="0"/>
              <a:t>Assistive technology, as defined by </a:t>
            </a:r>
            <a:r>
              <a:rPr lang="en-US" dirty="0" smtClean="0"/>
              <a:t>T</a:t>
            </a:r>
            <a:r>
              <a:rPr lang="en-US" dirty="0" smtClean="0"/>
              <a:t>he </a:t>
            </a:r>
            <a:r>
              <a:rPr lang="en-US" dirty="0" smtClean="0"/>
              <a:t>F</a:t>
            </a:r>
            <a:r>
              <a:rPr lang="en-US" dirty="0" smtClean="0"/>
              <a:t>amily Center on Technology and Disability, is anything that</a:t>
            </a:r>
            <a:r>
              <a:rPr lang="en-US" b="1" dirty="0" smtClean="0"/>
              <a:t> “helps </a:t>
            </a:r>
            <a:r>
              <a:rPr lang="en-US" b="1" dirty="0" smtClean="0"/>
              <a:t>a person with a disability do something s/he otherwise cannot to </a:t>
            </a:r>
            <a:r>
              <a:rPr lang="en-US" b="1" dirty="0" smtClean="0"/>
              <a:t>do.”</a:t>
            </a:r>
          </a:p>
          <a:p>
            <a:endParaRPr lang="en-US" dirty="0" smtClean="0"/>
          </a:p>
          <a:p>
            <a:r>
              <a:rPr lang="en-US" dirty="0" smtClean="0"/>
              <a:t>“Assistive </a:t>
            </a:r>
            <a:r>
              <a:rPr lang="en-US" dirty="0" smtClean="0"/>
              <a:t>technology can be anything from a simple device, such as a magnifying glass, to a complex device, such as a computerized communication system</a:t>
            </a:r>
            <a:r>
              <a:rPr lang="en-US" dirty="0" smtClean="0"/>
              <a:t>.”</a:t>
            </a:r>
            <a:endParaRPr lang="en-US" dirty="0"/>
          </a:p>
        </p:txBody>
      </p:sp>
      <p:sp>
        <p:nvSpPr>
          <p:cNvPr id="4" name="Rectangle 3"/>
          <p:cNvSpPr/>
          <p:nvPr/>
        </p:nvSpPr>
        <p:spPr>
          <a:xfrm>
            <a:off x="1066800" y="533400"/>
            <a:ext cx="7552067" cy="661720"/>
          </a:xfrm>
          <a:prstGeom prst="rect">
            <a:avLst/>
          </a:prstGeom>
          <a:noFill/>
        </p:spPr>
        <p:txBody>
          <a:bodyPr wrap="none">
            <a:spAutoFit/>
          </a:bodyPr>
          <a:lstStyle/>
          <a:p>
            <a:r>
              <a:rPr lang="en-US" sz="3700" b="1" dirty="0" smtClean="0">
                <a:solidFill>
                  <a:schemeClr val="accent1">
                    <a:lumMod val="60000"/>
                    <a:lumOff val="40000"/>
                  </a:schemeClr>
                </a:solidFill>
                <a:effectLst>
                  <a:outerShdw blurRad="38100" dist="38100" dir="2700000" algn="tl">
                    <a:srgbClr val="000000">
                      <a:alpha val="43137"/>
                    </a:srgbClr>
                  </a:outerShdw>
                </a:effectLst>
                <a:latin typeface="+mj-lt"/>
              </a:rPr>
              <a:t>What is </a:t>
            </a:r>
            <a:r>
              <a:rPr lang="en-US" sz="3700" b="1" dirty="0" smtClean="0">
                <a:solidFill>
                  <a:schemeClr val="accent1">
                    <a:lumMod val="60000"/>
                    <a:lumOff val="40000"/>
                  </a:schemeClr>
                </a:solidFill>
                <a:effectLst>
                  <a:outerShdw blurRad="38100" dist="38100" dir="2700000" algn="tl">
                    <a:srgbClr val="000000">
                      <a:alpha val="43137"/>
                    </a:srgbClr>
                  </a:outerShdw>
                </a:effectLst>
                <a:latin typeface="+mj-lt"/>
              </a:rPr>
              <a:t>Assistive Technology?</a:t>
            </a:r>
            <a:endParaRPr lang="en-US" sz="3700" b="1" dirty="0">
              <a:solidFill>
                <a:schemeClr val="accent1">
                  <a:lumMod val="60000"/>
                  <a:lumOff val="40000"/>
                </a:schemeClr>
              </a:solidFill>
              <a:effectLst>
                <a:outerShdw blurRad="38100" dist="38100" dir="2700000" algn="tl">
                  <a:srgbClr val="000000">
                    <a:alpha val="43137"/>
                  </a:srgbClr>
                </a:outerShdw>
              </a:effectLst>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Use Assistive Technology?</a:t>
            </a:r>
            <a:endParaRPr lang="en-US" dirty="0"/>
          </a:p>
        </p:txBody>
      </p:sp>
      <p:sp>
        <p:nvSpPr>
          <p:cNvPr id="3" name="Content Placeholder 2"/>
          <p:cNvSpPr>
            <a:spLocks noGrp="1"/>
          </p:cNvSpPr>
          <p:nvPr>
            <p:ph idx="1"/>
          </p:nvPr>
        </p:nvSpPr>
        <p:spPr/>
        <p:txBody>
          <a:bodyPr>
            <a:normAutofit lnSpcReduction="10000"/>
          </a:bodyPr>
          <a:lstStyle/>
          <a:p>
            <a:r>
              <a:rPr lang="en-US" dirty="0" smtClean="0"/>
              <a:t>Besides enabling formerly “disabled” students, assistive technology is beneficial for all students</a:t>
            </a:r>
          </a:p>
          <a:p>
            <a:r>
              <a:rPr lang="en-US" dirty="0" smtClean="0"/>
              <a:t>Research shows students in the early and middle grades benefit in reading instruction as well as students with special reading needs when technology is used</a:t>
            </a:r>
          </a:p>
          <a:p>
            <a:r>
              <a:rPr lang="en-US" dirty="0" smtClean="0"/>
              <a:t>Studies show that students in technology rich environments show higher overall academic achievement, improved attitudes towards learning, and increased self-esteem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Isn’t Assistive Technology Expensive?</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Many free programs and resources available online</a:t>
            </a:r>
          </a:p>
          <a:p>
            <a:endParaRPr lang="en-US" dirty="0" smtClean="0"/>
          </a:p>
          <a:p>
            <a:r>
              <a:rPr lang="en-US" dirty="0" smtClean="0"/>
              <a:t>Medicaid</a:t>
            </a:r>
          </a:p>
          <a:p>
            <a:endParaRPr lang="en-US" dirty="0" smtClean="0"/>
          </a:p>
          <a:p>
            <a:r>
              <a:rPr lang="en-US" dirty="0" smtClean="0"/>
              <a:t>Grants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Free Assistive Technology Online</a:t>
            </a:r>
            <a:endParaRPr lang="en-US" dirty="0"/>
          </a:p>
        </p:txBody>
      </p:sp>
      <p:sp>
        <p:nvSpPr>
          <p:cNvPr id="3" name="Content Placeholder 2"/>
          <p:cNvSpPr>
            <a:spLocks noGrp="1"/>
          </p:cNvSpPr>
          <p:nvPr>
            <p:ph idx="1"/>
          </p:nvPr>
        </p:nvSpPr>
        <p:spPr/>
        <p:txBody>
          <a:bodyPr/>
          <a:lstStyle/>
          <a:p>
            <a:pPr lvl="1"/>
            <a:endParaRPr lang="en-US" dirty="0" smtClean="0"/>
          </a:p>
          <a:p>
            <a:pPr lvl="1"/>
            <a:r>
              <a:rPr lang="en-US" dirty="0" smtClean="0"/>
              <a:t>Online spell checkers</a:t>
            </a:r>
          </a:p>
          <a:p>
            <a:pPr lvl="1"/>
            <a:endParaRPr lang="en-US" dirty="0" smtClean="0"/>
          </a:p>
          <a:p>
            <a:pPr lvl="1"/>
            <a:r>
              <a:rPr lang="en-US" dirty="0" smtClean="0"/>
              <a:t>Audio calculators</a:t>
            </a:r>
          </a:p>
          <a:p>
            <a:pPr lvl="1"/>
            <a:endParaRPr lang="en-US" dirty="0" smtClean="0"/>
          </a:p>
          <a:p>
            <a:pPr lvl="1"/>
            <a:r>
              <a:rPr lang="en-US" dirty="0" smtClean="0"/>
              <a:t>Text to speech programs</a:t>
            </a:r>
          </a:p>
          <a:p>
            <a:pPr lvl="1"/>
            <a:endParaRPr lang="en-US" dirty="0" smtClean="0"/>
          </a:p>
          <a:p>
            <a:pPr lvl="1"/>
            <a:r>
              <a:rPr lang="en-US" dirty="0" smtClean="0"/>
              <a:t>Visual aids</a:t>
            </a:r>
          </a:p>
          <a:p>
            <a:pPr lvl="1"/>
            <a:endParaRPr lang="en-US" dirty="0" smtClean="0"/>
          </a:p>
          <a:p>
            <a:pPr lvl="1"/>
            <a:r>
              <a:rPr lang="en-US" dirty="0" smtClean="0"/>
              <a:t>Computer based learning and review options</a:t>
            </a:r>
          </a:p>
          <a:p>
            <a:pPr lvl="1"/>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8458200" cy="3916362"/>
          </a:xfrm>
        </p:spPr>
        <p:txBody>
          <a:bodyPr>
            <a:normAutofit/>
          </a:bodyPr>
          <a:lstStyle/>
          <a:p>
            <a:r>
              <a:rPr lang="en-US" dirty="0" smtClean="0"/>
              <a:t>Assistive Technology Scavenger Hunt!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Medicaid</a:t>
            </a:r>
            <a:endParaRPr lang="en-US" dirty="0"/>
          </a:p>
        </p:txBody>
      </p:sp>
      <p:sp>
        <p:nvSpPr>
          <p:cNvPr id="3" name="Content Placeholder 2"/>
          <p:cNvSpPr>
            <a:spLocks noGrp="1"/>
          </p:cNvSpPr>
          <p:nvPr>
            <p:ph idx="1"/>
          </p:nvPr>
        </p:nvSpPr>
        <p:spPr/>
        <p:txBody>
          <a:bodyPr>
            <a:normAutofit/>
          </a:bodyPr>
          <a:lstStyle/>
          <a:p>
            <a:r>
              <a:rPr lang="en-US" dirty="0" smtClean="0"/>
              <a:t>The doctor writes a letter of medical necessity</a:t>
            </a:r>
          </a:p>
          <a:p>
            <a:pPr lvl="1"/>
            <a:r>
              <a:rPr lang="en-US" dirty="0" smtClean="0"/>
              <a:t>Describe the assessments given to determine the need</a:t>
            </a:r>
          </a:p>
          <a:p>
            <a:r>
              <a:rPr lang="en-US" dirty="0" smtClean="0"/>
              <a:t>Formal request of specific equipment</a:t>
            </a:r>
          </a:p>
          <a:p>
            <a:r>
              <a:rPr lang="en-US" dirty="0" smtClean="0"/>
              <a:t>Vendor ships AT device to individual</a:t>
            </a:r>
          </a:p>
          <a:p>
            <a:r>
              <a:rPr lang="en-US" dirty="0" smtClean="0"/>
              <a:t>Device is used</a:t>
            </a:r>
          </a:p>
          <a:p>
            <a:endParaRPr lang="en-US" dirty="0" smtClean="0"/>
          </a:p>
          <a:p>
            <a:r>
              <a:rPr lang="en-US" dirty="0" smtClean="0"/>
              <a:t>Additionally- Schools are eligible to apply for Medicaid, these same steps should be followed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Grants</a:t>
            </a:r>
            <a:endParaRPr lang="en-US" dirty="0"/>
          </a:p>
        </p:txBody>
      </p:sp>
      <p:sp>
        <p:nvSpPr>
          <p:cNvPr id="3" name="Content Placeholder 2"/>
          <p:cNvSpPr>
            <a:spLocks noGrp="1"/>
          </p:cNvSpPr>
          <p:nvPr>
            <p:ph idx="1"/>
          </p:nvPr>
        </p:nvSpPr>
        <p:spPr/>
        <p:txBody>
          <a:bodyPr/>
          <a:lstStyle/>
          <a:p>
            <a:r>
              <a:rPr lang="en-US" dirty="0" smtClean="0"/>
              <a:t>Multiple grant programs can be found through the US Department of Education</a:t>
            </a:r>
          </a:p>
          <a:p>
            <a:r>
              <a:rPr lang="en-US" dirty="0" smtClean="0"/>
              <a:t>Small grants through civic organizations such as:</a:t>
            </a:r>
          </a:p>
          <a:p>
            <a:pPr lvl="1"/>
            <a:r>
              <a:rPr lang="en-US" dirty="0" smtClean="0"/>
              <a:t>Lions Clubs</a:t>
            </a:r>
          </a:p>
          <a:p>
            <a:pPr lvl="1"/>
            <a:r>
              <a:rPr lang="en-US" dirty="0" smtClean="0"/>
              <a:t>Junior League</a:t>
            </a:r>
          </a:p>
          <a:p>
            <a:pPr lvl="1"/>
            <a:r>
              <a:rPr lang="en-US" dirty="0" smtClean="0"/>
              <a:t>Rotary International</a:t>
            </a:r>
          </a:p>
          <a:p>
            <a:pPr lvl="1"/>
            <a:r>
              <a:rPr lang="en-US" dirty="0" smtClean="0"/>
              <a:t>Kiwanis International</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450</TotalTime>
  <Words>593</Words>
  <Application>Microsoft Office PowerPoint</Application>
  <PresentationFormat>On-screen Show (4:3)</PresentationFormat>
  <Paragraphs>85</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Assistive Technology: Easier Than You May Think…  By Emily Dalgleish </vt:lpstr>
      <vt:lpstr> </vt:lpstr>
      <vt:lpstr> </vt:lpstr>
      <vt:lpstr>Why Use Assistive Technology?</vt:lpstr>
      <vt:lpstr>Isn’t Assistive Technology Expensive?</vt:lpstr>
      <vt:lpstr>Free Assistive Technology Online</vt:lpstr>
      <vt:lpstr>Assistive Technology Scavenger Hunt!</vt:lpstr>
      <vt:lpstr>Medicaid</vt:lpstr>
      <vt:lpstr>Grants</vt:lpstr>
      <vt:lpstr>Wrap-up</vt:lpstr>
      <vt:lpstr>References</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assistive technology?</dc:title>
  <dc:creator>Valued Acer Customer</dc:creator>
  <cp:lastModifiedBy>Valued Acer Customer</cp:lastModifiedBy>
  <cp:revision>42</cp:revision>
  <dcterms:created xsi:type="dcterms:W3CDTF">2009-10-18T19:56:53Z</dcterms:created>
  <dcterms:modified xsi:type="dcterms:W3CDTF">2009-10-19T03:27:03Z</dcterms:modified>
</cp:coreProperties>
</file>